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0" d="100"/>
          <a:sy n="110" d="100"/>
        </p:scale>
        <p:origin x="1056" y="-53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36BE-CE1D-496D-A004-EAB307A8C83C}" type="datetimeFigureOut">
              <a:rPr lang="it-IT" smtClean="0"/>
              <a:t>02/11/2023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955DC-1F89-499A-BC3A-98BFCA33E362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5971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36BE-CE1D-496D-A004-EAB307A8C83C}" type="datetimeFigureOut">
              <a:rPr lang="it-IT" smtClean="0"/>
              <a:t>02/11/2023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955DC-1F89-499A-BC3A-98BFCA33E362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774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36BE-CE1D-496D-A004-EAB307A8C83C}" type="datetimeFigureOut">
              <a:rPr lang="it-IT" smtClean="0"/>
              <a:t>02/11/2023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955DC-1F89-499A-BC3A-98BFCA33E362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0996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36BE-CE1D-496D-A004-EAB307A8C83C}" type="datetimeFigureOut">
              <a:rPr lang="it-IT" smtClean="0"/>
              <a:t>02/11/2023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955DC-1F89-499A-BC3A-98BFCA33E362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39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36BE-CE1D-496D-A004-EAB307A8C83C}" type="datetimeFigureOut">
              <a:rPr lang="it-IT" smtClean="0"/>
              <a:t>02/11/2023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955DC-1F89-499A-BC3A-98BFCA33E362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585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36BE-CE1D-496D-A004-EAB307A8C83C}" type="datetimeFigureOut">
              <a:rPr lang="it-IT" smtClean="0"/>
              <a:t>02/11/2023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955DC-1F89-499A-BC3A-98BFCA33E362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1366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36BE-CE1D-496D-A004-EAB307A8C83C}" type="datetimeFigureOut">
              <a:rPr lang="it-IT" smtClean="0"/>
              <a:t>02/11/2023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955DC-1F89-499A-BC3A-98BFCA33E362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496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36BE-CE1D-496D-A004-EAB307A8C83C}" type="datetimeFigureOut">
              <a:rPr lang="it-IT" smtClean="0"/>
              <a:t>02/11/2023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955DC-1F89-499A-BC3A-98BFCA33E362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0611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36BE-CE1D-496D-A004-EAB307A8C83C}" type="datetimeFigureOut">
              <a:rPr lang="it-IT" smtClean="0"/>
              <a:t>02/11/2023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955DC-1F89-499A-BC3A-98BFCA33E362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781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36BE-CE1D-496D-A004-EAB307A8C83C}" type="datetimeFigureOut">
              <a:rPr lang="it-IT" smtClean="0"/>
              <a:t>02/11/2023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955DC-1F89-499A-BC3A-98BFCA33E362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8753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36BE-CE1D-496D-A004-EAB307A8C83C}" type="datetimeFigureOut">
              <a:rPr lang="it-IT" smtClean="0"/>
              <a:t>02/11/2023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955DC-1F89-499A-BC3A-98BFCA33E362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406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436BE-CE1D-496D-A004-EAB307A8C83C}" type="datetimeFigureOut">
              <a:rPr lang="it-IT" smtClean="0"/>
              <a:t>02/11/2023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955DC-1F89-499A-BC3A-98BFCA33E362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094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1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3B3158CB-DE9A-CB6C-8478-128F5205BB07}"/>
              </a:ext>
            </a:extLst>
          </p:cNvPr>
          <p:cNvSpPr txBox="1"/>
          <p:nvPr/>
        </p:nvSpPr>
        <p:spPr>
          <a:xfrm>
            <a:off x="111605" y="1228725"/>
            <a:ext cx="2202578" cy="248209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13" dirty="0"/>
              <a:t>Guten Tag, </a:t>
            </a:r>
            <a:r>
              <a:rPr lang="de-DE" sz="1013" b="1" dirty="0"/>
              <a:t>mein Name ist _______.</a:t>
            </a:r>
            <a:endParaRPr lang="it-IT" sz="1013" b="1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D56E460-929B-5910-A018-FF4C66F4B649}"/>
              </a:ext>
            </a:extLst>
          </p:cNvPr>
          <p:cNvSpPr txBox="1"/>
          <p:nvPr/>
        </p:nvSpPr>
        <p:spPr>
          <a:xfrm>
            <a:off x="172815" y="2638181"/>
            <a:ext cx="2198918" cy="1033296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13" dirty="0"/>
              <a:t>Ich habe / </a:t>
            </a:r>
          </a:p>
          <a:p>
            <a:r>
              <a:rPr lang="de-DE" sz="1050" dirty="0">
                <a:highlight>
                  <a:srgbClr val="FF00FF"/>
                </a:highlight>
              </a:rPr>
              <a:t>MEIN KIND HAT</a:t>
            </a:r>
            <a:r>
              <a:rPr lang="de-DE" sz="1013" dirty="0"/>
              <a:t> </a:t>
            </a:r>
          </a:p>
          <a:p>
            <a:endParaRPr lang="de-DE" sz="1013" i="1" dirty="0">
              <a:highlight>
                <a:srgbClr val="FFFF00"/>
              </a:highlight>
            </a:endParaRPr>
          </a:p>
          <a:p>
            <a:r>
              <a:rPr lang="de-DE" sz="1013" i="1" dirty="0">
                <a:highlight>
                  <a:srgbClr val="FFFF00"/>
                </a:highlight>
              </a:rPr>
              <a:t>_________schmerzen* / Fieber</a:t>
            </a:r>
            <a:r>
              <a:rPr lang="de-DE" sz="1013" dirty="0"/>
              <a:t>.</a:t>
            </a:r>
          </a:p>
          <a:p>
            <a:endParaRPr lang="de-DE" sz="1013" dirty="0"/>
          </a:p>
          <a:p>
            <a:r>
              <a:rPr lang="de-DE" sz="1013" b="1" dirty="0"/>
              <a:t>Ich möchte bitte einen Termin</a:t>
            </a:r>
            <a:r>
              <a:rPr lang="de-DE" sz="1013" dirty="0"/>
              <a:t>.</a:t>
            </a:r>
            <a:endParaRPr lang="it-IT" sz="1013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11227AA-C62A-5315-DF75-D5AC14C8E597}"/>
              </a:ext>
            </a:extLst>
          </p:cNvPr>
          <p:cNvSpPr txBox="1"/>
          <p:nvPr/>
        </p:nvSpPr>
        <p:spPr>
          <a:xfrm>
            <a:off x="211362" y="5925491"/>
            <a:ext cx="2295383" cy="248209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de-DE" sz="1013" b="1" dirty="0">
                <a:solidFill>
                  <a:sysClr val="windowText" lastClr="000000"/>
                </a:solidFill>
              </a:rPr>
              <a:t>Ok, das passt. Um wie viel Uhr</a:t>
            </a:r>
            <a:r>
              <a:rPr lang="de-DE" sz="1013" b="1" dirty="0">
                <a:solidFill>
                  <a:srgbClr val="00B050"/>
                </a:solidFill>
              </a:rPr>
              <a:t>?</a:t>
            </a:r>
            <a:endParaRPr lang="it-IT" sz="1013" b="1" dirty="0">
              <a:solidFill>
                <a:srgbClr val="00B050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5154162-7C95-FDDE-ED94-35AE5E6B2565}"/>
              </a:ext>
            </a:extLst>
          </p:cNvPr>
          <p:cNvSpPr txBox="1"/>
          <p:nvPr/>
        </p:nvSpPr>
        <p:spPr>
          <a:xfrm>
            <a:off x="4414660" y="8224738"/>
            <a:ext cx="2295383" cy="2482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13" b="1" dirty="0"/>
              <a:t>Vielen Dank! Dann komme ich </a:t>
            </a:r>
            <a:r>
              <a:rPr lang="de-DE" sz="1013" i="1" dirty="0">
                <a:highlight>
                  <a:srgbClr val="FFFF00"/>
                </a:highlight>
              </a:rPr>
              <a:t>gleich</a:t>
            </a:r>
            <a:r>
              <a:rPr lang="de-DE" sz="1013" dirty="0"/>
              <a:t>.</a:t>
            </a:r>
            <a:endParaRPr lang="it-IT" sz="1013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4DEF9A1-76CF-6877-2D5B-9FF72B36AE3D}"/>
              </a:ext>
            </a:extLst>
          </p:cNvPr>
          <p:cNvSpPr txBox="1"/>
          <p:nvPr/>
        </p:nvSpPr>
        <p:spPr>
          <a:xfrm>
            <a:off x="344859" y="8167401"/>
            <a:ext cx="1547550" cy="40408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13" b="1" dirty="0"/>
              <a:t>Ok, vielen Dank. </a:t>
            </a:r>
          </a:p>
          <a:p>
            <a:r>
              <a:rPr lang="de-DE" sz="1013" b="1" dirty="0"/>
              <a:t>Auf Wiederhören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6968507-6D3F-E0B9-D571-23D72FF8FE4C}"/>
              </a:ext>
            </a:extLst>
          </p:cNvPr>
          <p:cNvSpPr txBox="1"/>
          <p:nvPr/>
        </p:nvSpPr>
        <p:spPr>
          <a:xfrm>
            <a:off x="2337271" y="1859948"/>
            <a:ext cx="2242235" cy="248209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13" dirty="0"/>
              <a:t>Guten Tag, was kann ich für Sie tun?</a:t>
            </a:r>
            <a:endParaRPr lang="it-IT" sz="1013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FCDE6DA-76C9-98E3-87BE-0DA242B36E04}"/>
              </a:ext>
            </a:extLst>
          </p:cNvPr>
          <p:cNvSpPr txBox="1"/>
          <p:nvPr/>
        </p:nvSpPr>
        <p:spPr>
          <a:xfrm>
            <a:off x="2579899" y="3969546"/>
            <a:ext cx="1518477" cy="1003608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1013" i="1" dirty="0">
                <a:highlight>
                  <a:srgbClr val="FFFF00"/>
                </a:highlight>
              </a:rPr>
              <a:t>Morgen / </a:t>
            </a:r>
          </a:p>
          <a:p>
            <a:pPr algn="ctr">
              <a:lnSpc>
                <a:spcPct val="150000"/>
              </a:lnSpc>
            </a:pPr>
            <a:r>
              <a:rPr lang="de-DE" sz="1013" i="1" dirty="0">
                <a:highlight>
                  <a:srgbClr val="FFFF00"/>
                </a:highlight>
              </a:rPr>
              <a:t>Am Dienstag / </a:t>
            </a:r>
          </a:p>
          <a:p>
            <a:pPr algn="ctr">
              <a:lnSpc>
                <a:spcPct val="150000"/>
              </a:lnSpc>
            </a:pPr>
            <a:r>
              <a:rPr lang="de-DE" sz="1013" i="1" dirty="0">
                <a:highlight>
                  <a:srgbClr val="FFFF00"/>
                </a:highlight>
              </a:rPr>
              <a:t>Nächste Woche </a:t>
            </a:r>
          </a:p>
          <a:p>
            <a:pPr algn="ctr">
              <a:lnSpc>
                <a:spcPct val="150000"/>
              </a:lnSpc>
            </a:pPr>
            <a:r>
              <a:rPr lang="de-DE" sz="1013" dirty="0"/>
              <a:t>ist noch ein Termin frei. </a:t>
            </a:r>
            <a:endParaRPr lang="it-IT" sz="1013" dirty="0"/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801A8E7E-9E74-CEEB-5EAB-DDF72CDCE1A8}"/>
              </a:ext>
            </a:extLst>
          </p:cNvPr>
          <p:cNvCxnSpPr>
            <a:cxnSpLocks/>
          </p:cNvCxnSpPr>
          <p:nvPr/>
        </p:nvCxnSpPr>
        <p:spPr>
          <a:xfrm flipH="1">
            <a:off x="1927566" y="5047077"/>
            <a:ext cx="604925" cy="728762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BB71CC88-1EE3-1949-D44A-C1BF5EA8AE28}"/>
              </a:ext>
            </a:extLst>
          </p:cNvPr>
          <p:cNvCxnSpPr>
            <a:cxnSpLocks/>
          </p:cNvCxnSpPr>
          <p:nvPr/>
        </p:nvCxnSpPr>
        <p:spPr>
          <a:xfrm>
            <a:off x="1970889" y="6576672"/>
            <a:ext cx="498398" cy="683107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>
            <a:extLst>
              <a:ext uri="{FF2B5EF4-FFF2-40B4-BE49-F238E27FC236}">
                <a16:creationId xmlns:a16="http://schemas.microsoft.com/office/drawing/2014/main" id="{1D9BC368-DB86-4D15-716B-A41002C62471}"/>
              </a:ext>
            </a:extLst>
          </p:cNvPr>
          <p:cNvSpPr txBox="1"/>
          <p:nvPr/>
        </p:nvSpPr>
        <p:spPr>
          <a:xfrm>
            <a:off x="855688" y="204502"/>
            <a:ext cx="6339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Einen Termin am Telefon ausmachen</a:t>
            </a:r>
            <a:endParaRPr lang="it-IT" sz="2400" b="1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739B196A-944D-A351-733E-30114A0952DF}"/>
              </a:ext>
            </a:extLst>
          </p:cNvPr>
          <p:cNvSpPr txBox="1"/>
          <p:nvPr/>
        </p:nvSpPr>
        <p:spPr>
          <a:xfrm rot="18677161">
            <a:off x="1489275" y="5110480"/>
            <a:ext cx="10550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00B050"/>
                </a:solidFill>
              </a:rPr>
              <a:t>TERMIN PASST</a:t>
            </a:r>
            <a:endParaRPr lang="it-IT" sz="1100" b="1" dirty="0">
              <a:solidFill>
                <a:srgbClr val="00B050"/>
              </a:solidFill>
            </a:endParaRPr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7C06B678-9161-8E36-D077-7AB9D3FDF1AB}"/>
              </a:ext>
            </a:extLst>
          </p:cNvPr>
          <p:cNvCxnSpPr>
            <a:cxnSpLocks/>
          </p:cNvCxnSpPr>
          <p:nvPr/>
        </p:nvCxnSpPr>
        <p:spPr>
          <a:xfrm>
            <a:off x="4144584" y="4946059"/>
            <a:ext cx="1182826" cy="69839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F224CE3F-F3ED-DBED-1139-AE4E1D56AE73}"/>
              </a:ext>
            </a:extLst>
          </p:cNvPr>
          <p:cNvSpPr txBox="1"/>
          <p:nvPr/>
        </p:nvSpPr>
        <p:spPr>
          <a:xfrm rot="1833625">
            <a:off x="4208906" y="4938578"/>
            <a:ext cx="14577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>
                <a:solidFill>
                  <a:srgbClr val="FF0000"/>
                </a:solidFill>
              </a:rPr>
              <a:t>TERMIN PASST NICHT</a:t>
            </a:r>
            <a:endParaRPr lang="it-IT" sz="1100" b="1" dirty="0">
              <a:solidFill>
                <a:srgbClr val="FF0000"/>
              </a:solidFill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E84A4F2D-2F25-9BA8-8B63-A107714A2F87}"/>
              </a:ext>
            </a:extLst>
          </p:cNvPr>
          <p:cNvSpPr txBox="1"/>
          <p:nvPr/>
        </p:nvSpPr>
        <p:spPr>
          <a:xfrm>
            <a:off x="4012077" y="5700403"/>
            <a:ext cx="2242235" cy="87171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013" b="1" dirty="0">
                <a:solidFill>
                  <a:sysClr val="windowText" lastClr="000000"/>
                </a:solidFill>
              </a:rPr>
              <a:t>Ich möchte bitte </a:t>
            </a:r>
            <a:r>
              <a:rPr lang="de-DE" sz="1013" i="1" dirty="0">
                <a:solidFill>
                  <a:sysClr val="windowText" lastClr="000000"/>
                </a:solidFill>
                <a:highlight>
                  <a:srgbClr val="FFFF00"/>
                </a:highlight>
              </a:rPr>
              <a:t>heute/ sofort</a:t>
            </a:r>
            <a:r>
              <a:rPr lang="de-DE" sz="1013" dirty="0">
                <a:solidFill>
                  <a:sysClr val="windowText" lastClr="000000"/>
                </a:solidFill>
              </a:rPr>
              <a:t> </a:t>
            </a:r>
            <a:r>
              <a:rPr lang="de-DE" sz="1013" b="1" dirty="0">
                <a:solidFill>
                  <a:sysClr val="windowText" lastClr="000000"/>
                </a:solidFill>
              </a:rPr>
              <a:t>kommen.</a:t>
            </a:r>
          </a:p>
          <a:p>
            <a:endParaRPr lang="de-DE" sz="1013" b="1" dirty="0">
              <a:solidFill>
                <a:sysClr val="windowText" lastClr="000000"/>
              </a:solidFill>
            </a:endParaRPr>
          </a:p>
          <a:p>
            <a:r>
              <a:rPr lang="de-DE" sz="1013" dirty="0">
                <a:solidFill>
                  <a:sysClr val="windowText" lastClr="000000"/>
                </a:solidFill>
              </a:rPr>
              <a:t>Ich habe / Mein Kind hat </a:t>
            </a:r>
            <a:r>
              <a:rPr lang="de-DE" sz="1013" i="1" dirty="0">
                <a:solidFill>
                  <a:sysClr val="windowText" lastClr="000000"/>
                </a:solidFill>
                <a:highlight>
                  <a:srgbClr val="FFFF00"/>
                </a:highlight>
              </a:rPr>
              <a:t>hohes Fieber / starke Schmerzen…</a:t>
            </a:r>
            <a:endParaRPr lang="it-IT" sz="1013" i="1" dirty="0">
              <a:solidFill>
                <a:sysClr val="windowText" lastClr="000000"/>
              </a:solidFill>
              <a:highlight>
                <a:srgbClr val="FFFF00"/>
              </a:highlight>
            </a:endParaRPr>
          </a:p>
        </p:txBody>
      </p: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66DDE60E-C907-09DE-4EE4-D982FBD6F891}"/>
              </a:ext>
            </a:extLst>
          </p:cNvPr>
          <p:cNvCxnSpPr>
            <a:cxnSpLocks/>
          </p:cNvCxnSpPr>
          <p:nvPr/>
        </p:nvCxnSpPr>
        <p:spPr>
          <a:xfrm flipH="1">
            <a:off x="4003835" y="6656714"/>
            <a:ext cx="560551" cy="57606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4B4F5FCF-A331-64A9-A8CD-74D79415E9A0}"/>
              </a:ext>
            </a:extLst>
          </p:cNvPr>
          <p:cNvCxnSpPr>
            <a:cxnSpLocks/>
          </p:cNvCxnSpPr>
          <p:nvPr/>
        </p:nvCxnSpPr>
        <p:spPr>
          <a:xfrm flipH="1">
            <a:off x="1893942" y="7600298"/>
            <a:ext cx="551583" cy="429752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53671B5E-2B0A-C5CF-DFDF-F0F6D3ED0B35}"/>
              </a:ext>
            </a:extLst>
          </p:cNvPr>
          <p:cNvCxnSpPr>
            <a:cxnSpLocks/>
          </p:cNvCxnSpPr>
          <p:nvPr/>
        </p:nvCxnSpPr>
        <p:spPr>
          <a:xfrm>
            <a:off x="3993386" y="7622601"/>
            <a:ext cx="569557" cy="48094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feld 50">
            <a:extLst>
              <a:ext uri="{FF2B5EF4-FFF2-40B4-BE49-F238E27FC236}">
                <a16:creationId xmlns:a16="http://schemas.microsoft.com/office/drawing/2014/main" id="{2ED3633C-90F2-F0AB-9308-C4CF2780BE47}"/>
              </a:ext>
            </a:extLst>
          </p:cNvPr>
          <p:cNvSpPr txBox="1"/>
          <p:nvPr/>
        </p:nvSpPr>
        <p:spPr>
          <a:xfrm>
            <a:off x="2622162" y="6995877"/>
            <a:ext cx="1272252" cy="1061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de-DE" sz="1050" dirty="0"/>
              <a:t>Dann kommen Sie </a:t>
            </a:r>
          </a:p>
          <a:p>
            <a:pPr algn="r"/>
            <a:r>
              <a:rPr lang="de-DE" sz="1050" i="1" dirty="0">
                <a:highlight>
                  <a:srgbClr val="FFFF00"/>
                </a:highlight>
              </a:rPr>
              <a:t>Um … Uhr </a:t>
            </a:r>
          </a:p>
          <a:p>
            <a:pPr algn="r"/>
            <a:r>
              <a:rPr lang="de-DE" sz="1050" i="1" dirty="0"/>
              <a:t>…</a:t>
            </a:r>
          </a:p>
          <a:p>
            <a:pPr algn="r"/>
            <a:r>
              <a:rPr lang="de-DE" sz="1050" i="1" dirty="0">
                <a:highlight>
                  <a:srgbClr val="FFFF00"/>
                </a:highlight>
              </a:rPr>
              <a:t>sofort / </a:t>
            </a:r>
          </a:p>
          <a:p>
            <a:pPr algn="r"/>
            <a:r>
              <a:rPr lang="de-DE" sz="1050" i="1" dirty="0">
                <a:highlight>
                  <a:srgbClr val="FFFF00"/>
                </a:highlight>
              </a:rPr>
              <a:t>in 20´Minuten / </a:t>
            </a:r>
          </a:p>
          <a:p>
            <a:pPr algn="r"/>
            <a:r>
              <a:rPr lang="de-DE" sz="1050" i="1" dirty="0">
                <a:highlight>
                  <a:srgbClr val="FFFF00"/>
                </a:highlight>
              </a:rPr>
              <a:t>in eine halbe Stunde</a:t>
            </a:r>
            <a:endParaRPr lang="it-IT" dirty="0"/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08578B23-737B-A689-8C4A-FB2C4CC61214}"/>
              </a:ext>
            </a:extLst>
          </p:cNvPr>
          <p:cNvSpPr txBox="1"/>
          <p:nvPr/>
        </p:nvSpPr>
        <p:spPr>
          <a:xfrm>
            <a:off x="2565362" y="9272753"/>
            <a:ext cx="1547550" cy="248209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013" dirty="0"/>
              <a:t>Auf Wiederhören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77311B02-2177-F8D0-EA79-9AAAEB35E51F}"/>
              </a:ext>
            </a:extLst>
          </p:cNvPr>
          <p:cNvSpPr txBox="1"/>
          <p:nvPr/>
        </p:nvSpPr>
        <p:spPr>
          <a:xfrm>
            <a:off x="5327410" y="610513"/>
            <a:ext cx="1191993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C000"/>
                </a:solidFill>
              </a:rPr>
              <a:t>Arzttermin</a:t>
            </a:r>
            <a:endParaRPr lang="it-IT" dirty="0">
              <a:solidFill>
                <a:srgbClr val="FFC000"/>
              </a:solidFill>
            </a:endParaRPr>
          </a:p>
        </p:txBody>
      </p:sp>
      <p:cxnSp>
        <p:nvCxnSpPr>
          <p:cNvPr id="80" name="Gerade Verbindung mit Pfeil 79">
            <a:extLst>
              <a:ext uri="{FF2B5EF4-FFF2-40B4-BE49-F238E27FC236}">
                <a16:creationId xmlns:a16="http://schemas.microsoft.com/office/drawing/2014/main" id="{097CD172-655E-6FEA-D0A0-49A06C183EAB}"/>
              </a:ext>
            </a:extLst>
          </p:cNvPr>
          <p:cNvCxnSpPr/>
          <p:nvPr/>
        </p:nvCxnSpPr>
        <p:spPr>
          <a:xfrm>
            <a:off x="1647825" y="1609725"/>
            <a:ext cx="533400" cy="333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Gerade Verbindung mit Pfeil 80">
            <a:extLst>
              <a:ext uri="{FF2B5EF4-FFF2-40B4-BE49-F238E27FC236}">
                <a16:creationId xmlns:a16="http://schemas.microsoft.com/office/drawing/2014/main" id="{B08CC23C-690B-EBD4-D6B9-6BD98F274FDD}"/>
              </a:ext>
            </a:extLst>
          </p:cNvPr>
          <p:cNvCxnSpPr/>
          <p:nvPr/>
        </p:nvCxnSpPr>
        <p:spPr>
          <a:xfrm>
            <a:off x="1999091" y="3744311"/>
            <a:ext cx="533400" cy="333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Gerade Verbindung mit Pfeil 82">
            <a:extLst>
              <a:ext uri="{FF2B5EF4-FFF2-40B4-BE49-F238E27FC236}">
                <a16:creationId xmlns:a16="http://schemas.microsoft.com/office/drawing/2014/main" id="{EE619C51-826A-586F-7148-338DDB0BF8A0}"/>
              </a:ext>
            </a:extLst>
          </p:cNvPr>
          <p:cNvCxnSpPr/>
          <p:nvPr/>
        </p:nvCxnSpPr>
        <p:spPr>
          <a:xfrm flipH="1">
            <a:off x="1944601" y="2183354"/>
            <a:ext cx="427132" cy="428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Gerade Verbindung mit Pfeil 83">
            <a:extLst>
              <a:ext uri="{FF2B5EF4-FFF2-40B4-BE49-F238E27FC236}">
                <a16:creationId xmlns:a16="http://schemas.microsoft.com/office/drawing/2014/main" id="{FC6767D4-CCC2-D70D-CDCA-CF8B938E8C33}"/>
              </a:ext>
            </a:extLst>
          </p:cNvPr>
          <p:cNvCxnSpPr>
            <a:cxnSpLocks/>
          </p:cNvCxnSpPr>
          <p:nvPr/>
        </p:nvCxnSpPr>
        <p:spPr>
          <a:xfrm>
            <a:off x="1892409" y="8819138"/>
            <a:ext cx="636103" cy="5132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Gerade Verbindung mit Pfeil 84">
            <a:extLst>
              <a:ext uri="{FF2B5EF4-FFF2-40B4-BE49-F238E27FC236}">
                <a16:creationId xmlns:a16="http://schemas.microsoft.com/office/drawing/2014/main" id="{64BCEFB1-F9F0-5BA6-5D88-DDF86DD4CCE0}"/>
              </a:ext>
            </a:extLst>
          </p:cNvPr>
          <p:cNvCxnSpPr/>
          <p:nvPr/>
        </p:nvCxnSpPr>
        <p:spPr>
          <a:xfrm flipH="1">
            <a:off x="4058115" y="8759530"/>
            <a:ext cx="427132" cy="428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9" name="Grafik 88" descr="Ärztin mit einfarbiger Füllung">
            <a:extLst>
              <a:ext uri="{FF2B5EF4-FFF2-40B4-BE49-F238E27FC236}">
                <a16:creationId xmlns:a16="http://schemas.microsoft.com/office/drawing/2014/main" id="{D366122F-4CDF-82A8-0518-6CB6C7DB8C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48434" y="1020583"/>
            <a:ext cx="585246" cy="585246"/>
          </a:xfrm>
          <a:prstGeom prst="rect">
            <a:avLst/>
          </a:prstGeom>
        </p:spPr>
      </p:pic>
      <p:pic>
        <p:nvPicPr>
          <p:cNvPr id="95" name="Grafik 94" descr="Receiver Silhouette">
            <a:extLst>
              <a:ext uri="{FF2B5EF4-FFF2-40B4-BE49-F238E27FC236}">
                <a16:creationId xmlns:a16="http://schemas.microsoft.com/office/drawing/2014/main" id="{0DD45D5A-62DA-C8FF-37D8-58F7C8837F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4654" y="122623"/>
            <a:ext cx="914400" cy="9144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DC920329-2169-0ABD-5F43-907385442642}"/>
              </a:ext>
            </a:extLst>
          </p:cNvPr>
          <p:cNvSpPr txBox="1"/>
          <p:nvPr/>
        </p:nvSpPr>
        <p:spPr>
          <a:xfrm>
            <a:off x="4950104" y="2447148"/>
            <a:ext cx="20733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00B050"/>
                </a:solidFill>
              </a:rPr>
              <a:t>*Zahnschmerzen</a:t>
            </a:r>
          </a:p>
          <a:p>
            <a:r>
              <a:rPr lang="de-DE" sz="1200" dirty="0">
                <a:solidFill>
                  <a:srgbClr val="00B050"/>
                </a:solidFill>
              </a:rPr>
              <a:t>Kopfschmerzen</a:t>
            </a:r>
          </a:p>
          <a:p>
            <a:r>
              <a:rPr lang="de-DE" sz="1200" dirty="0">
                <a:solidFill>
                  <a:srgbClr val="00B050"/>
                </a:solidFill>
              </a:rPr>
              <a:t>Rückenschmerzen</a:t>
            </a:r>
          </a:p>
          <a:p>
            <a:r>
              <a:rPr lang="de-DE" sz="1200" dirty="0">
                <a:solidFill>
                  <a:srgbClr val="00B050"/>
                </a:solidFill>
              </a:rPr>
              <a:t>Halsschmerzen</a:t>
            </a:r>
            <a:endParaRPr lang="it-IT" sz="1200" dirty="0">
              <a:solidFill>
                <a:srgbClr val="00B050"/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E863ECB8-FEE0-00F3-AFD5-3EC0F1AA1C06}"/>
              </a:ext>
            </a:extLst>
          </p:cNvPr>
          <p:cNvSpPr txBox="1"/>
          <p:nvPr/>
        </p:nvSpPr>
        <p:spPr>
          <a:xfrm>
            <a:off x="4003835" y="628333"/>
            <a:ext cx="1151341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Kinderarzt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55810CC7-99A2-A049-5C4E-43CB893FECB3}"/>
              </a:ext>
            </a:extLst>
          </p:cNvPr>
          <p:cNvSpPr txBox="1"/>
          <p:nvPr/>
        </p:nvSpPr>
        <p:spPr>
          <a:xfrm rot="5400000">
            <a:off x="4721659" y="5959255"/>
            <a:ext cx="37737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>
                <a:solidFill>
                  <a:sysClr val="windowText" lastClr="000000"/>
                </a:solidFill>
                <a:highlight>
                  <a:srgbClr val="FFFF00"/>
                </a:highlight>
              </a:rPr>
              <a:t>Sagen Sie </a:t>
            </a:r>
            <a:r>
              <a:rPr lang="de-DE" sz="1050" b="1" u="sng" dirty="0">
                <a:solidFill>
                  <a:sysClr val="windowText" lastClr="000000"/>
                </a:solidFill>
                <a:highlight>
                  <a:srgbClr val="FFFF00"/>
                </a:highlight>
              </a:rPr>
              <a:t>warum</a:t>
            </a:r>
            <a:r>
              <a:rPr lang="de-DE" sz="1050" b="1" dirty="0">
                <a:solidFill>
                  <a:sysClr val="windowText" lastClr="000000"/>
                </a:solidFill>
                <a:highlight>
                  <a:srgbClr val="FFFF00"/>
                </a:highlight>
              </a:rPr>
              <a:t> passt der Termin nicht: nennen Sie den </a:t>
            </a:r>
            <a:r>
              <a:rPr lang="de-DE" sz="1050" b="1" u="sng" dirty="0">
                <a:solidFill>
                  <a:sysClr val="windowText" lastClr="000000"/>
                </a:solidFill>
                <a:highlight>
                  <a:srgbClr val="FFFF00"/>
                </a:highlight>
              </a:rPr>
              <a:t>Grund</a:t>
            </a:r>
            <a:r>
              <a:rPr lang="de-DE" sz="1050" b="1" dirty="0">
                <a:solidFill>
                  <a:sysClr val="windowText" lastClr="000000"/>
                </a:solidFill>
                <a:highlight>
                  <a:srgbClr val="FFFF00"/>
                </a:highlight>
              </a:rPr>
              <a:t>!</a:t>
            </a:r>
            <a:endParaRPr lang="it-IT" sz="1050" b="1" dirty="0">
              <a:highlight>
                <a:srgbClr val="FFFF00"/>
              </a:highlight>
            </a:endParaRP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E386B9B4-098D-EDCC-E8D6-EFE1287F5BAD}"/>
              </a:ext>
            </a:extLst>
          </p:cNvPr>
          <p:cNvCxnSpPr>
            <a:cxnSpLocks/>
          </p:cNvCxnSpPr>
          <p:nvPr/>
        </p:nvCxnSpPr>
        <p:spPr>
          <a:xfrm flipH="1">
            <a:off x="5903747" y="5398024"/>
            <a:ext cx="552103" cy="630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52DDDF85-6C0B-6F10-508C-2539ED40C65F}"/>
              </a:ext>
            </a:extLst>
          </p:cNvPr>
          <p:cNvSpPr txBox="1"/>
          <p:nvPr/>
        </p:nvSpPr>
        <p:spPr>
          <a:xfrm>
            <a:off x="4025476" y="1075389"/>
            <a:ext cx="1129700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Zahnarzt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52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3B3158CB-DE9A-CB6C-8478-128F5205BB07}"/>
              </a:ext>
            </a:extLst>
          </p:cNvPr>
          <p:cNvSpPr txBox="1"/>
          <p:nvPr/>
        </p:nvSpPr>
        <p:spPr>
          <a:xfrm>
            <a:off x="111605" y="1228725"/>
            <a:ext cx="2202578" cy="248209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13" dirty="0"/>
              <a:t>Guten Tag, </a:t>
            </a:r>
            <a:r>
              <a:rPr lang="de-DE" sz="1013" b="1" dirty="0"/>
              <a:t>mein Name ist _______.</a:t>
            </a:r>
            <a:endParaRPr lang="it-IT" sz="1013" b="1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D56E460-929B-5910-A018-FF4C66F4B649}"/>
              </a:ext>
            </a:extLst>
          </p:cNvPr>
          <p:cNvSpPr txBox="1"/>
          <p:nvPr/>
        </p:nvSpPr>
        <p:spPr>
          <a:xfrm>
            <a:off x="115265" y="2806877"/>
            <a:ext cx="2198918" cy="248209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13" b="1" dirty="0"/>
              <a:t>Ich möchte einen Termin</a:t>
            </a:r>
            <a:r>
              <a:rPr lang="de-DE" sz="1013" dirty="0"/>
              <a:t>.</a:t>
            </a:r>
            <a:endParaRPr lang="it-IT" sz="1013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11227AA-C62A-5315-DF75-D5AC14C8E597}"/>
              </a:ext>
            </a:extLst>
          </p:cNvPr>
          <p:cNvSpPr txBox="1"/>
          <p:nvPr/>
        </p:nvSpPr>
        <p:spPr>
          <a:xfrm>
            <a:off x="44917" y="6620566"/>
            <a:ext cx="2295383" cy="248209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de-DE" sz="1013" b="1" dirty="0">
                <a:solidFill>
                  <a:sysClr val="windowText" lastClr="000000"/>
                </a:solidFill>
              </a:rPr>
              <a:t>Ok, das passt. Um wie viel Uhr</a:t>
            </a:r>
            <a:r>
              <a:rPr lang="de-DE" sz="1013" b="1" dirty="0">
                <a:solidFill>
                  <a:srgbClr val="00B050"/>
                </a:solidFill>
              </a:rPr>
              <a:t>?</a:t>
            </a:r>
            <a:endParaRPr lang="it-IT" sz="1013" b="1" dirty="0">
              <a:solidFill>
                <a:srgbClr val="00B05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4DEF9A1-76CF-6877-2D5B-9FF72B36AE3D}"/>
              </a:ext>
            </a:extLst>
          </p:cNvPr>
          <p:cNvSpPr txBox="1"/>
          <p:nvPr/>
        </p:nvSpPr>
        <p:spPr>
          <a:xfrm>
            <a:off x="228571" y="9036330"/>
            <a:ext cx="1547550" cy="4040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13" b="1" dirty="0"/>
              <a:t>Ok, vielen Dank. </a:t>
            </a:r>
          </a:p>
          <a:p>
            <a:r>
              <a:rPr lang="de-DE" sz="1013" b="1" dirty="0"/>
              <a:t>Auf Wiederhören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6968507-6D3F-E0B9-D571-23D72FF8FE4C}"/>
              </a:ext>
            </a:extLst>
          </p:cNvPr>
          <p:cNvSpPr txBox="1"/>
          <p:nvPr/>
        </p:nvSpPr>
        <p:spPr>
          <a:xfrm>
            <a:off x="2337271" y="1859948"/>
            <a:ext cx="2242235" cy="248209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13" dirty="0"/>
              <a:t>Guten Tag, was kann ich für Sie tun?</a:t>
            </a:r>
            <a:endParaRPr lang="it-IT" sz="1013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FCDE6DA-76C9-98E3-87BE-0DA242B36E04}"/>
              </a:ext>
            </a:extLst>
          </p:cNvPr>
          <p:cNvSpPr txBox="1"/>
          <p:nvPr/>
        </p:nvSpPr>
        <p:spPr>
          <a:xfrm>
            <a:off x="2559614" y="5163022"/>
            <a:ext cx="1518477" cy="1003608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1013" i="1" dirty="0">
                <a:highlight>
                  <a:srgbClr val="FFFF00"/>
                </a:highlight>
              </a:rPr>
              <a:t>Morgen / </a:t>
            </a:r>
          </a:p>
          <a:p>
            <a:pPr algn="ctr">
              <a:lnSpc>
                <a:spcPct val="150000"/>
              </a:lnSpc>
            </a:pPr>
            <a:r>
              <a:rPr lang="de-DE" sz="1013" i="1" dirty="0">
                <a:highlight>
                  <a:srgbClr val="FFFF00"/>
                </a:highlight>
              </a:rPr>
              <a:t>Am Dienstag / </a:t>
            </a:r>
          </a:p>
          <a:p>
            <a:pPr algn="ctr">
              <a:lnSpc>
                <a:spcPct val="150000"/>
              </a:lnSpc>
            </a:pPr>
            <a:r>
              <a:rPr lang="de-DE" sz="1013" i="1" dirty="0">
                <a:highlight>
                  <a:srgbClr val="FFFF00"/>
                </a:highlight>
              </a:rPr>
              <a:t>Nächste Woche </a:t>
            </a:r>
          </a:p>
          <a:p>
            <a:pPr algn="ctr">
              <a:lnSpc>
                <a:spcPct val="150000"/>
              </a:lnSpc>
            </a:pPr>
            <a:r>
              <a:rPr lang="de-DE" sz="1013" dirty="0"/>
              <a:t>ist noch ein Termin frei. </a:t>
            </a:r>
            <a:endParaRPr lang="it-IT" sz="1013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686A687-0325-5D05-B98C-DFD41E6A24B4}"/>
              </a:ext>
            </a:extLst>
          </p:cNvPr>
          <p:cNvSpPr txBox="1"/>
          <p:nvPr/>
        </p:nvSpPr>
        <p:spPr>
          <a:xfrm>
            <a:off x="1704197" y="7427401"/>
            <a:ext cx="1797409" cy="24820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de-DE" sz="1013" dirty="0"/>
              <a:t>Kommen Sie </a:t>
            </a:r>
            <a:r>
              <a:rPr lang="de-DE" sz="1013" i="1" dirty="0">
                <a:highlight>
                  <a:srgbClr val="FFFF00"/>
                </a:highlight>
              </a:rPr>
              <a:t>um ____ Uhr</a:t>
            </a:r>
            <a:r>
              <a:rPr lang="de-DE" sz="1013" dirty="0"/>
              <a:t>. </a:t>
            </a:r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801A8E7E-9E74-CEEB-5EAB-DDF72CDCE1A8}"/>
              </a:ext>
            </a:extLst>
          </p:cNvPr>
          <p:cNvCxnSpPr>
            <a:cxnSpLocks/>
          </p:cNvCxnSpPr>
          <p:nvPr/>
        </p:nvCxnSpPr>
        <p:spPr>
          <a:xfrm flipH="1">
            <a:off x="1877430" y="5925542"/>
            <a:ext cx="503675" cy="577238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BB71CC88-1EE3-1949-D44A-C1BF5EA8AE28}"/>
              </a:ext>
            </a:extLst>
          </p:cNvPr>
          <p:cNvCxnSpPr>
            <a:cxnSpLocks/>
          </p:cNvCxnSpPr>
          <p:nvPr/>
        </p:nvCxnSpPr>
        <p:spPr>
          <a:xfrm>
            <a:off x="1150239" y="6970020"/>
            <a:ext cx="487155" cy="388348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>
            <a:extLst>
              <a:ext uri="{FF2B5EF4-FFF2-40B4-BE49-F238E27FC236}">
                <a16:creationId xmlns:a16="http://schemas.microsoft.com/office/drawing/2014/main" id="{1D9BC368-DB86-4D15-716B-A41002C62471}"/>
              </a:ext>
            </a:extLst>
          </p:cNvPr>
          <p:cNvSpPr txBox="1"/>
          <p:nvPr/>
        </p:nvSpPr>
        <p:spPr>
          <a:xfrm>
            <a:off x="855688" y="204502"/>
            <a:ext cx="6339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Einen Termin am Telefon ausmachen</a:t>
            </a:r>
            <a:endParaRPr lang="it-IT" sz="2400" b="1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739B196A-944D-A351-733E-30114A0952DF}"/>
              </a:ext>
            </a:extLst>
          </p:cNvPr>
          <p:cNvSpPr txBox="1"/>
          <p:nvPr/>
        </p:nvSpPr>
        <p:spPr>
          <a:xfrm rot="18677161">
            <a:off x="1439592" y="5868608"/>
            <a:ext cx="10550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00B050"/>
                </a:solidFill>
              </a:rPr>
              <a:t>TERMIN PASST</a:t>
            </a:r>
            <a:endParaRPr lang="it-IT" sz="1100" b="1" dirty="0">
              <a:solidFill>
                <a:srgbClr val="00B050"/>
              </a:solidFill>
            </a:endParaRPr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7C06B678-9161-8E36-D077-7AB9D3FDF1AB}"/>
              </a:ext>
            </a:extLst>
          </p:cNvPr>
          <p:cNvCxnSpPr>
            <a:cxnSpLocks/>
          </p:cNvCxnSpPr>
          <p:nvPr/>
        </p:nvCxnSpPr>
        <p:spPr>
          <a:xfrm>
            <a:off x="4188060" y="6049580"/>
            <a:ext cx="760783" cy="45763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F224CE3F-F3ED-DBED-1139-AE4E1D56AE73}"/>
              </a:ext>
            </a:extLst>
          </p:cNvPr>
          <p:cNvSpPr txBox="1"/>
          <p:nvPr/>
        </p:nvSpPr>
        <p:spPr>
          <a:xfrm rot="1833625">
            <a:off x="4089560" y="6018253"/>
            <a:ext cx="14577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>
                <a:solidFill>
                  <a:srgbClr val="FF0000"/>
                </a:solidFill>
              </a:rPr>
              <a:t>TERMIN PASST NICHT</a:t>
            </a:r>
            <a:endParaRPr lang="it-IT" sz="1100" b="1" dirty="0">
              <a:solidFill>
                <a:srgbClr val="FF0000"/>
              </a:solidFill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E84A4F2D-2F25-9BA8-8B63-A107714A2F87}"/>
              </a:ext>
            </a:extLst>
          </p:cNvPr>
          <p:cNvSpPr txBox="1"/>
          <p:nvPr/>
        </p:nvSpPr>
        <p:spPr>
          <a:xfrm>
            <a:off x="3772515" y="6611994"/>
            <a:ext cx="2372270" cy="57708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050" b="1" dirty="0">
                <a:solidFill>
                  <a:sysClr val="windowText" lastClr="000000"/>
                </a:solidFill>
              </a:rPr>
              <a:t>Nein, tut mir leid. Da</a:t>
            </a:r>
            <a:r>
              <a:rPr lang="de-DE" sz="1050" b="1" dirty="0">
                <a:solidFill>
                  <a:srgbClr val="FF0000"/>
                </a:solidFill>
              </a:rPr>
              <a:t> </a:t>
            </a:r>
            <a:r>
              <a:rPr lang="de-DE" sz="1050" b="1" i="1" dirty="0">
                <a:solidFill>
                  <a:sysClr val="windowText" lastClr="000000"/>
                </a:solidFill>
                <a:highlight>
                  <a:srgbClr val="FFFF00"/>
                </a:highlight>
              </a:rPr>
              <a:t>kann ich nicht / Da habe ich keine Zeit. / </a:t>
            </a:r>
          </a:p>
          <a:p>
            <a:r>
              <a:rPr lang="de-DE" sz="1050" b="1" i="1" dirty="0">
                <a:solidFill>
                  <a:sysClr val="windowText" lastClr="000000"/>
                </a:solidFill>
                <a:highlight>
                  <a:srgbClr val="FFFF00"/>
                </a:highlight>
              </a:rPr>
              <a:t>Da muss ich zum Deutschkurs.</a:t>
            </a:r>
          </a:p>
        </p:txBody>
      </p: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4B4F5FCF-A331-64A9-A8CD-74D79415E9A0}"/>
              </a:ext>
            </a:extLst>
          </p:cNvPr>
          <p:cNvCxnSpPr>
            <a:cxnSpLocks/>
          </p:cNvCxnSpPr>
          <p:nvPr/>
        </p:nvCxnSpPr>
        <p:spPr>
          <a:xfrm flipH="1">
            <a:off x="949951" y="7885045"/>
            <a:ext cx="754246" cy="104885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feld 50">
            <a:extLst>
              <a:ext uri="{FF2B5EF4-FFF2-40B4-BE49-F238E27FC236}">
                <a16:creationId xmlns:a16="http://schemas.microsoft.com/office/drawing/2014/main" id="{2ED3633C-90F2-F0AB-9308-C4CF2780BE47}"/>
              </a:ext>
            </a:extLst>
          </p:cNvPr>
          <p:cNvSpPr txBox="1"/>
          <p:nvPr/>
        </p:nvSpPr>
        <p:spPr>
          <a:xfrm>
            <a:off x="2809372" y="9729423"/>
            <a:ext cx="1604609" cy="5539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de-DE" sz="1010" dirty="0"/>
              <a:t>Dann kommen Sie </a:t>
            </a:r>
          </a:p>
          <a:p>
            <a:pPr algn="r"/>
            <a:r>
              <a:rPr lang="it-IT" sz="1010" dirty="0" err="1"/>
              <a:t>Am</a:t>
            </a:r>
            <a:r>
              <a:rPr lang="it-IT" sz="1010" dirty="0"/>
              <a:t> _______ / </a:t>
            </a:r>
          </a:p>
          <a:p>
            <a:pPr algn="r"/>
            <a:r>
              <a:rPr lang="it-IT" sz="1010" dirty="0" err="1"/>
              <a:t>Um</a:t>
            </a:r>
            <a:r>
              <a:rPr lang="it-IT" sz="1010" dirty="0"/>
              <a:t> ________ </a:t>
            </a:r>
            <a:r>
              <a:rPr lang="it-IT" sz="1010" dirty="0" err="1"/>
              <a:t>Uhr</a:t>
            </a:r>
            <a:endParaRPr lang="it-IT" sz="1010" dirty="0"/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08578B23-737B-A689-8C4A-FB2C4CC61214}"/>
              </a:ext>
            </a:extLst>
          </p:cNvPr>
          <p:cNvSpPr txBox="1"/>
          <p:nvPr/>
        </p:nvSpPr>
        <p:spPr>
          <a:xfrm>
            <a:off x="2373281" y="11327574"/>
            <a:ext cx="1547550" cy="248209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013" dirty="0"/>
              <a:t>Auf Wiederhören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E4EB299-0259-3B72-1CA1-20E2451CB22F}"/>
              </a:ext>
            </a:extLst>
          </p:cNvPr>
          <p:cNvSpPr txBox="1"/>
          <p:nvPr/>
        </p:nvSpPr>
        <p:spPr>
          <a:xfrm>
            <a:off x="4922404" y="4111897"/>
            <a:ext cx="1104982" cy="369332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2060"/>
                </a:solidFill>
              </a:rPr>
              <a:t>Jobcenter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E8B39EB-7225-6E13-DD50-78422FBD320C}"/>
              </a:ext>
            </a:extLst>
          </p:cNvPr>
          <p:cNvSpPr txBox="1"/>
          <p:nvPr/>
        </p:nvSpPr>
        <p:spPr>
          <a:xfrm>
            <a:off x="2304587" y="3553825"/>
            <a:ext cx="2198918" cy="404085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13" dirty="0"/>
              <a:t>Was müssen/möchten/wollen Sie denn machen?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75C4D455-06CE-AC73-FACE-195D3499BC1F}"/>
              </a:ext>
            </a:extLst>
          </p:cNvPr>
          <p:cNvSpPr txBox="1"/>
          <p:nvPr/>
        </p:nvSpPr>
        <p:spPr>
          <a:xfrm>
            <a:off x="50780" y="4556885"/>
            <a:ext cx="2198918" cy="248209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13" b="1" dirty="0"/>
              <a:t>________________, bitte.</a:t>
            </a:r>
            <a:endParaRPr lang="it-IT" sz="1013" dirty="0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87CE029E-33AA-86C9-313B-2451D9953E75}"/>
              </a:ext>
            </a:extLst>
          </p:cNvPr>
          <p:cNvSpPr txBox="1"/>
          <p:nvPr/>
        </p:nvSpPr>
        <p:spPr>
          <a:xfrm>
            <a:off x="2699390" y="7895077"/>
            <a:ext cx="2295383" cy="40408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13" i="1" dirty="0"/>
              <a:t>Wann haben Sie denn Zeit? / </a:t>
            </a:r>
          </a:p>
          <a:p>
            <a:r>
              <a:rPr lang="de-DE" sz="1013" i="1" dirty="0"/>
              <a:t>Wann passt es denn bei Ihnen?</a:t>
            </a:r>
            <a:endParaRPr lang="it-IT" sz="1013" i="1" dirty="0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918DDBCF-F5CB-FF36-C841-57D4376FEDBC}"/>
              </a:ext>
            </a:extLst>
          </p:cNvPr>
          <p:cNvSpPr txBox="1"/>
          <p:nvPr/>
        </p:nvSpPr>
        <p:spPr>
          <a:xfrm>
            <a:off x="4890862" y="8678411"/>
            <a:ext cx="1363568" cy="5599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13" i="1" dirty="0">
                <a:highlight>
                  <a:srgbClr val="FFFF00"/>
                </a:highlight>
              </a:rPr>
              <a:t>Am Nachmittag / </a:t>
            </a:r>
          </a:p>
          <a:p>
            <a:r>
              <a:rPr lang="de-DE" sz="1013" i="1" dirty="0">
                <a:highlight>
                  <a:srgbClr val="FFFF00"/>
                </a:highlight>
              </a:rPr>
              <a:t>Am Mittwoch / </a:t>
            </a:r>
          </a:p>
          <a:p>
            <a:r>
              <a:rPr lang="de-DE" sz="1013" i="1" dirty="0">
                <a:highlight>
                  <a:srgbClr val="FFFF00"/>
                </a:highlight>
              </a:rPr>
              <a:t>Um _____Uhr</a:t>
            </a:r>
            <a:endParaRPr lang="it-IT" sz="1013" i="1" dirty="0">
              <a:highlight>
                <a:srgbClr val="FFFF00"/>
              </a:highlight>
            </a:endParaRPr>
          </a:p>
        </p:txBody>
      </p: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86035701-787A-2A0C-E678-135761D16470}"/>
              </a:ext>
            </a:extLst>
          </p:cNvPr>
          <p:cNvCxnSpPr>
            <a:cxnSpLocks/>
          </p:cNvCxnSpPr>
          <p:nvPr/>
        </p:nvCxnSpPr>
        <p:spPr>
          <a:xfrm>
            <a:off x="4324835" y="8359887"/>
            <a:ext cx="447250" cy="36610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5152392E-8FE9-2448-FB04-BD9CB848E4B0}"/>
              </a:ext>
            </a:extLst>
          </p:cNvPr>
          <p:cNvCxnSpPr>
            <a:cxnSpLocks/>
          </p:cNvCxnSpPr>
          <p:nvPr/>
        </p:nvCxnSpPr>
        <p:spPr>
          <a:xfrm flipH="1">
            <a:off x="4243287" y="9134824"/>
            <a:ext cx="416204" cy="4038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>
            <a:extLst>
              <a:ext uri="{FF2B5EF4-FFF2-40B4-BE49-F238E27FC236}">
                <a16:creationId xmlns:a16="http://schemas.microsoft.com/office/drawing/2014/main" id="{91AF6BD3-63EF-8C1B-AF4E-A98A990E0DA2}"/>
              </a:ext>
            </a:extLst>
          </p:cNvPr>
          <p:cNvCxnSpPr>
            <a:cxnSpLocks/>
          </p:cNvCxnSpPr>
          <p:nvPr/>
        </p:nvCxnSpPr>
        <p:spPr>
          <a:xfrm flipH="1" flipV="1">
            <a:off x="1826875" y="9280633"/>
            <a:ext cx="914172" cy="562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Gerade Verbindung mit Pfeil 48">
            <a:extLst>
              <a:ext uri="{FF2B5EF4-FFF2-40B4-BE49-F238E27FC236}">
                <a16:creationId xmlns:a16="http://schemas.microsoft.com/office/drawing/2014/main" id="{72E94742-F7F2-17B5-DEE1-7157EAC9FBC2}"/>
              </a:ext>
            </a:extLst>
          </p:cNvPr>
          <p:cNvCxnSpPr>
            <a:cxnSpLocks/>
          </p:cNvCxnSpPr>
          <p:nvPr/>
        </p:nvCxnSpPr>
        <p:spPr>
          <a:xfrm>
            <a:off x="1480016" y="9683398"/>
            <a:ext cx="893265" cy="14617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Gerade Verbindung mit Pfeil 53">
            <a:extLst>
              <a:ext uri="{FF2B5EF4-FFF2-40B4-BE49-F238E27FC236}">
                <a16:creationId xmlns:a16="http://schemas.microsoft.com/office/drawing/2014/main" id="{3A5B78F2-D995-2D04-630F-59304BF6C974}"/>
              </a:ext>
            </a:extLst>
          </p:cNvPr>
          <p:cNvCxnSpPr/>
          <p:nvPr/>
        </p:nvCxnSpPr>
        <p:spPr>
          <a:xfrm>
            <a:off x="1815485" y="3152586"/>
            <a:ext cx="368110" cy="401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Gerade Verbindung mit Pfeil 54">
            <a:extLst>
              <a:ext uri="{FF2B5EF4-FFF2-40B4-BE49-F238E27FC236}">
                <a16:creationId xmlns:a16="http://schemas.microsoft.com/office/drawing/2014/main" id="{774F7EAD-192F-4F24-F27E-0CBF92B424DC}"/>
              </a:ext>
            </a:extLst>
          </p:cNvPr>
          <p:cNvCxnSpPr/>
          <p:nvPr/>
        </p:nvCxnSpPr>
        <p:spPr>
          <a:xfrm>
            <a:off x="2061222" y="4900889"/>
            <a:ext cx="368110" cy="401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Gerade Verbindung mit Pfeil 56">
            <a:extLst>
              <a:ext uri="{FF2B5EF4-FFF2-40B4-BE49-F238E27FC236}">
                <a16:creationId xmlns:a16="http://schemas.microsoft.com/office/drawing/2014/main" id="{667A9977-27E5-3F2D-8B5A-E742828E7518}"/>
              </a:ext>
            </a:extLst>
          </p:cNvPr>
          <p:cNvCxnSpPr/>
          <p:nvPr/>
        </p:nvCxnSpPr>
        <p:spPr>
          <a:xfrm>
            <a:off x="1704197" y="1584577"/>
            <a:ext cx="368110" cy="401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Gerade Verbindung mit Pfeil 58">
            <a:extLst>
              <a:ext uri="{FF2B5EF4-FFF2-40B4-BE49-F238E27FC236}">
                <a16:creationId xmlns:a16="http://schemas.microsoft.com/office/drawing/2014/main" id="{7D952F62-5568-9350-17B4-69CF6FC2697C}"/>
              </a:ext>
            </a:extLst>
          </p:cNvPr>
          <p:cNvCxnSpPr>
            <a:cxnSpLocks/>
          </p:cNvCxnSpPr>
          <p:nvPr/>
        </p:nvCxnSpPr>
        <p:spPr>
          <a:xfrm flipH="1">
            <a:off x="2310192" y="2289934"/>
            <a:ext cx="462192" cy="454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Gerade Verbindung mit Pfeil 63">
            <a:extLst>
              <a:ext uri="{FF2B5EF4-FFF2-40B4-BE49-F238E27FC236}">
                <a16:creationId xmlns:a16="http://schemas.microsoft.com/office/drawing/2014/main" id="{64916D89-765C-D4BA-064E-37C68122AC54}"/>
              </a:ext>
            </a:extLst>
          </p:cNvPr>
          <p:cNvCxnSpPr>
            <a:cxnSpLocks/>
          </p:cNvCxnSpPr>
          <p:nvPr/>
        </p:nvCxnSpPr>
        <p:spPr>
          <a:xfrm flipH="1">
            <a:off x="2014181" y="4051200"/>
            <a:ext cx="462192" cy="454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Gerade Verbindung mit Pfeil 67">
            <a:extLst>
              <a:ext uri="{FF2B5EF4-FFF2-40B4-BE49-F238E27FC236}">
                <a16:creationId xmlns:a16="http://schemas.microsoft.com/office/drawing/2014/main" id="{D21E6958-7F33-3F32-4C2C-BD3B199B6F0D}"/>
              </a:ext>
            </a:extLst>
          </p:cNvPr>
          <p:cNvCxnSpPr>
            <a:cxnSpLocks/>
          </p:cNvCxnSpPr>
          <p:nvPr/>
        </p:nvCxnSpPr>
        <p:spPr>
          <a:xfrm flipH="1">
            <a:off x="4355881" y="7309371"/>
            <a:ext cx="416204" cy="4038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feld 2">
            <a:extLst>
              <a:ext uri="{FF2B5EF4-FFF2-40B4-BE49-F238E27FC236}">
                <a16:creationId xmlns:a16="http://schemas.microsoft.com/office/drawing/2014/main" id="{FA1D5A07-FFD7-96E9-9D26-2EA0D54C9993}"/>
              </a:ext>
            </a:extLst>
          </p:cNvPr>
          <p:cNvSpPr txBox="1"/>
          <p:nvPr/>
        </p:nvSpPr>
        <p:spPr>
          <a:xfrm>
            <a:off x="5011819" y="993034"/>
            <a:ext cx="1121654" cy="36933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B050"/>
                </a:solidFill>
              </a:rPr>
              <a:t>Vermieter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1FB1CC5-368F-2053-3003-CE9B26087765}"/>
              </a:ext>
            </a:extLst>
          </p:cNvPr>
          <p:cNvSpPr txBox="1"/>
          <p:nvPr/>
        </p:nvSpPr>
        <p:spPr>
          <a:xfrm>
            <a:off x="4890862" y="2547545"/>
            <a:ext cx="1104982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Friseur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DC397C92-30A1-D582-0E9F-9A230E195DAD}"/>
              </a:ext>
            </a:extLst>
          </p:cNvPr>
          <p:cNvSpPr txBox="1"/>
          <p:nvPr/>
        </p:nvSpPr>
        <p:spPr>
          <a:xfrm>
            <a:off x="4309352" y="2956828"/>
            <a:ext cx="23310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chemeClr val="accent1">
                    <a:lumMod val="75000"/>
                  </a:schemeClr>
                </a:solidFill>
              </a:rPr>
              <a:t>Schneiden, Farbe oder nur waschen?</a:t>
            </a:r>
            <a:endParaRPr lang="it-IT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F800AB7-02D8-10B6-9DE2-13C98F7618ED}"/>
              </a:ext>
            </a:extLst>
          </p:cNvPr>
          <p:cNvSpPr txBox="1"/>
          <p:nvPr/>
        </p:nvSpPr>
        <p:spPr>
          <a:xfrm>
            <a:off x="4438428" y="1448950"/>
            <a:ext cx="24019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>
                <a:solidFill>
                  <a:srgbClr val="00B050"/>
                </a:solidFill>
              </a:rPr>
              <a:t>Ich möchte die Wohnung ansehen.</a:t>
            </a:r>
            <a:endParaRPr lang="it-IT" sz="1200" b="1" dirty="0">
              <a:solidFill>
                <a:srgbClr val="00B050"/>
              </a:solidFill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4501F273-4503-5C24-A200-42C80568102B}"/>
              </a:ext>
            </a:extLst>
          </p:cNvPr>
          <p:cNvSpPr txBox="1"/>
          <p:nvPr/>
        </p:nvSpPr>
        <p:spPr>
          <a:xfrm>
            <a:off x="4569276" y="706118"/>
            <a:ext cx="214024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200" b="1" dirty="0">
                <a:solidFill>
                  <a:srgbClr val="00B050"/>
                </a:solidFill>
              </a:rPr>
              <a:t>Ich habe die Anzeige gelesen.</a:t>
            </a:r>
          </a:p>
        </p:txBody>
      </p:sp>
      <p:pic>
        <p:nvPicPr>
          <p:cNvPr id="20" name="Grafik 19" descr="Receiver Silhouette">
            <a:extLst>
              <a:ext uri="{FF2B5EF4-FFF2-40B4-BE49-F238E27FC236}">
                <a16:creationId xmlns:a16="http://schemas.microsoft.com/office/drawing/2014/main" id="{D1BE3205-DCF1-FF6C-5EEE-1981116B8D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4654" y="122623"/>
            <a:ext cx="914400" cy="914400"/>
          </a:xfrm>
          <a:prstGeom prst="rect">
            <a:avLst/>
          </a:prstGeom>
        </p:spPr>
      </p:pic>
      <p:pic>
        <p:nvPicPr>
          <p:cNvPr id="21" name="Grafik 20" descr="Haus Silhouette">
            <a:extLst>
              <a:ext uri="{FF2B5EF4-FFF2-40B4-BE49-F238E27FC236}">
                <a16:creationId xmlns:a16="http://schemas.microsoft.com/office/drawing/2014/main" id="{6C8535D2-7191-713C-A429-CF8DBF1B0C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31830" y="858501"/>
            <a:ext cx="708538" cy="708538"/>
          </a:xfrm>
          <a:prstGeom prst="rect">
            <a:avLst/>
          </a:prstGeom>
        </p:spPr>
      </p:pic>
      <p:pic>
        <p:nvPicPr>
          <p:cNvPr id="24" name="Grafik 23" descr="Kamm mit einfarbiger Füllung">
            <a:extLst>
              <a:ext uri="{FF2B5EF4-FFF2-40B4-BE49-F238E27FC236}">
                <a16:creationId xmlns:a16="http://schemas.microsoft.com/office/drawing/2014/main" id="{4B6267FD-3564-7F59-7C79-FA3F7E838EB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27386" y="2462943"/>
            <a:ext cx="516423" cy="516423"/>
          </a:xfrm>
          <a:prstGeom prst="rect">
            <a:avLst/>
          </a:prstGeom>
        </p:spPr>
      </p:pic>
      <p:pic>
        <p:nvPicPr>
          <p:cNvPr id="32" name="Grafik 31" descr="Schere Silhouette">
            <a:extLst>
              <a:ext uri="{FF2B5EF4-FFF2-40B4-BE49-F238E27FC236}">
                <a16:creationId xmlns:a16="http://schemas.microsoft.com/office/drawing/2014/main" id="{702F7A27-7FE1-6310-D544-C8737DC7475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59610" y="2484257"/>
            <a:ext cx="516424" cy="516424"/>
          </a:xfrm>
          <a:prstGeom prst="rect">
            <a:avLst/>
          </a:prstGeom>
        </p:spPr>
      </p:pic>
      <p:sp>
        <p:nvSpPr>
          <p:cNvPr id="34" name="Textfeld 33">
            <a:extLst>
              <a:ext uri="{FF2B5EF4-FFF2-40B4-BE49-F238E27FC236}">
                <a16:creationId xmlns:a16="http://schemas.microsoft.com/office/drawing/2014/main" id="{A48EBE0F-277A-65AC-F294-348C61B5EA16}"/>
              </a:ext>
            </a:extLst>
          </p:cNvPr>
          <p:cNvSpPr txBox="1"/>
          <p:nvPr/>
        </p:nvSpPr>
        <p:spPr>
          <a:xfrm>
            <a:off x="4447215" y="4541954"/>
            <a:ext cx="2360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>
                <a:solidFill>
                  <a:srgbClr val="002060"/>
                </a:solidFill>
              </a:rPr>
              <a:t>Ich möchte eine (Berufs)Beratung </a:t>
            </a:r>
            <a:endParaRPr lang="it-IT" sz="1200" b="1" dirty="0">
              <a:solidFill>
                <a:srgbClr val="002060"/>
              </a:solidFill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5AEDA635-B004-E5D8-D3B6-6640906FE6A6}"/>
              </a:ext>
            </a:extLst>
          </p:cNvPr>
          <p:cNvSpPr txBox="1"/>
          <p:nvPr/>
        </p:nvSpPr>
        <p:spPr>
          <a:xfrm rot="5400000">
            <a:off x="4724112" y="6639615"/>
            <a:ext cx="37737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>
                <a:solidFill>
                  <a:sysClr val="windowText" lastClr="000000"/>
                </a:solidFill>
                <a:highlight>
                  <a:srgbClr val="FFFF00"/>
                </a:highlight>
              </a:rPr>
              <a:t>Sagen Sie </a:t>
            </a:r>
            <a:r>
              <a:rPr lang="de-DE" sz="1050" b="1" u="sng" dirty="0">
                <a:solidFill>
                  <a:sysClr val="windowText" lastClr="000000"/>
                </a:solidFill>
                <a:highlight>
                  <a:srgbClr val="FFFF00"/>
                </a:highlight>
              </a:rPr>
              <a:t>warum</a:t>
            </a:r>
            <a:r>
              <a:rPr lang="de-DE" sz="1050" b="1" dirty="0">
                <a:solidFill>
                  <a:sysClr val="windowText" lastClr="000000"/>
                </a:solidFill>
                <a:highlight>
                  <a:srgbClr val="FFFF00"/>
                </a:highlight>
              </a:rPr>
              <a:t> passt der Termin nicht: nennen Sie den </a:t>
            </a:r>
            <a:r>
              <a:rPr lang="de-DE" sz="1050" b="1" u="sng" dirty="0">
                <a:solidFill>
                  <a:sysClr val="windowText" lastClr="000000"/>
                </a:solidFill>
                <a:highlight>
                  <a:srgbClr val="FFFF00"/>
                </a:highlight>
              </a:rPr>
              <a:t>Grund</a:t>
            </a:r>
            <a:r>
              <a:rPr lang="de-DE" sz="1050" b="1" dirty="0">
                <a:solidFill>
                  <a:sysClr val="windowText" lastClr="000000"/>
                </a:solidFill>
                <a:highlight>
                  <a:srgbClr val="FFFF00"/>
                </a:highlight>
              </a:rPr>
              <a:t>!</a:t>
            </a:r>
            <a:endParaRPr lang="it-IT" sz="1050" b="1" dirty="0">
              <a:highlight>
                <a:srgbClr val="FFFF00"/>
              </a:highlight>
            </a:endParaRPr>
          </a:p>
        </p:txBody>
      </p: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CCEA95A4-763C-1481-9DD0-771645D8A1CD}"/>
              </a:ext>
            </a:extLst>
          </p:cNvPr>
          <p:cNvCxnSpPr>
            <a:cxnSpLocks/>
          </p:cNvCxnSpPr>
          <p:nvPr/>
        </p:nvCxnSpPr>
        <p:spPr>
          <a:xfrm flipH="1">
            <a:off x="5858771" y="5959153"/>
            <a:ext cx="552103" cy="630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413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3B3158CB-DE9A-CB6C-8478-128F5205BB07}"/>
              </a:ext>
            </a:extLst>
          </p:cNvPr>
          <p:cNvSpPr txBox="1"/>
          <p:nvPr/>
        </p:nvSpPr>
        <p:spPr>
          <a:xfrm>
            <a:off x="82216" y="1135509"/>
            <a:ext cx="2202578" cy="248209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13" dirty="0"/>
              <a:t>Guten Tag, </a:t>
            </a:r>
            <a:r>
              <a:rPr lang="de-DE" sz="1013" b="1" dirty="0"/>
              <a:t>mein Name ist _______.</a:t>
            </a:r>
            <a:endParaRPr lang="it-IT" sz="1013" b="1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D56E460-929B-5910-A018-FF4C66F4B649}"/>
              </a:ext>
            </a:extLst>
          </p:cNvPr>
          <p:cNvSpPr txBox="1"/>
          <p:nvPr/>
        </p:nvSpPr>
        <p:spPr>
          <a:xfrm>
            <a:off x="95837" y="2701496"/>
            <a:ext cx="2198918" cy="559961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13" dirty="0"/>
              <a:t>Ich muss mein Auto</a:t>
            </a:r>
            <a:r>
              <a:rPr lang="de-DE" sz="1013" i="1" dirty="0">
                <a:highlight>
                  <a:srgbClr val="FFFF00"/>
                </a:highlight>
              </a:rPr>
              <a:t> reparieren / kontrollieren lassen</a:t>
            </a:r>
            <a:r>
              <a:rPr lang="de-DE" sz="1013" dirty="0"/>
              <a:t>.</a:t>
            </a:r>
          </a:p>
          <a:p>
            <a:r>
              <a:rPr lang="de-DE" sz="1013" b="1" dirty="0"/>
              <a:t>Ich möchte einen Termin</a:t>
            </a:r>
            <a:r>
              <a:rPr lang="de-DE" sz="1013" dirty="0"/>
              <a:t>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11227AA-C62A-5315-DF75-D5AC14C8E597}"/>
              </a:ext>
            </a:extLst>
          </p:cNvPr>
          <p:cNvSpPr txBox="1"/>
          <p:nvPr/>
        </p:nvSpPr>
        <p:spPr>
          <a:xfrm>
            <a:off x="170816" y="7111237"/>
            <a:ext cx="2295383" cy="248209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de-DE" sz="1013" b="1" dirty="0">
                <a:solidFill>
                  <a:sysClr val="windowText" lastClr="000000"/>
                </a:solidFill>
              </a:rPr>
              <a:t>Ok, das passt. Um wie viel Uhr</a:t>
            </a:r>
            <a:r>
              <a:rPr lang="de-DE" sz="1013" b="1" dirty="0">
                <a:solidFill>
                  <a:srgbClr val="00B050"/>
                </a:solidFill>
              </a:rPr>
              <a:t>?</a:t>
            </a:r>
            <a:endParaRPr lang="it-IT" sz="1013" b="1" dirty="0">
              <a:solidFill>
                <a:srgbClr val="00B05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4DEF9A1-76CF-6877-2D5B-9FF72B36AE3D}"/>
              </a:ext>
            </a:extLst>
          </p:cNvPr>
          <p:cNvSpPr txBox="1"/>
          <p:nvPr/>
        </p:nvSpPr>
        <p:spPr>
          <a:xfrm>
            <a:off x="380731" y="9559791"/>
            <a:ext cx="1547550" cy="4040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13" b="1" dirty="0"/>
              <a:t>Ok, vielen Dank. </a:t>
            </a:r>
          </a:p>
          <a:p>
            <a:r>
              <a:rPr lang="de-DE" sz="1013" b="1" dirty="0"/>
              <a:t>Auf Wiederhören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6968507-6D3F-E0B9-D571-23D72FF8FE4C}"/>
              </a:ext>
            </a:extLst>
          </p:cNvPr>
          <p:cNvSpPr txBox="1"/>
          <p:nvPr/>
        </p:nvSpPr>
        <p:spPr>
          <a:xfrm>
            <a:off x="2307882" y="1766732"/>
            <a:ext cx="2242235" cy="248209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13" dirty="0"/>
              <a:t>Guten Tag, was kann ich für Sie tun?</a:t>
            </a:r>
            <a:endParaRPr lang="it-IT" sz="1013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FCDE6DA-76C9-98E3-87BE-0DA242B36E04}"/>
              </a:ext>
            </a:extLst>
          </p:cNvPr>
          <p:cNvSpPr txBox="1"/>
          <p:nvPr/>
        </p:nvSpPr>
        <p:spPr>
          <a:xfrm>
            <a:off x="2422305" y="5331315"/>
            <a:ext cx="1518477" cy="1237455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1013" dirty="0"/>
              <a:t>Alles klar. </a:t>
            </a:r>
          </a:p>
          <a:p>
            <a:pPr algn="ctr">
              <a:lnSpc>
                <a:spcPct val="150000"/>
              </a:lnSpc>
            </a:pPr>
            <a:r>
              <a:rPr lang="de-DE" sz="1013" i="1" dirty="0">
                <a:highlight>
                  <a:srgbClr val="FFFF00"/>
                </a:highlight>
              </a:rPr>
              <a:t>Morgen / </a:t>
            </a:r>
          </a:p>
          <a:p>
            <a:pPr algn="ctr">
              <a:lnSpc>
                <a:spcPct val="150000"/>
              </a:lnSpc>
            </a:pPr>
            <a:r>
              <a:rPr lang="de-DE" sz="1013" i="1" dirty="0">
                <a:highlight>
                  <a:srgbClr val="FFFF00"/>
                </a:highlight>
              </a:rPr>
              <a:t>Am Dienstag / </a:t>
            </a:r>
          </a:p>
          <a:p>
            <a:pPr algn="ctr">
              <a:lnSpc>
                <a:spcPct val="150000"/>
              </a:lnSpc>
            </a:pPr>
            <a:r>
              <a:rPr lang="de-DE" sz="1013" i="1" dirty="0">
                <a:highlight>
                  <a:srgbClr val="FFFF00"/>
                </a:highlight>
              </a:rPr>
              <a:t>Nächste Woche </a:t>
            </a:r>
          </a:p>
          <a:p>
            <a:pPr algn="ctr">
              <a:lnSpc>
                <a:spcPct val="150000"/>
              </a:lnSpc>
            </a:pPr>
            <a:r>
              <a:rPr lang="de-DE" sz="1013" dirty="0"/>
              <a:t>ist noch ein Termin frei. </a:t>
            </a:r>
            <a:endParaRPr lang="it-IT" sz="1013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686A687-0325-5D05-B98C-DFD41E6A24B4}"/>
              </a:ext>
            </a:extLst>
          </p:cNvPr>
          <p:cNvSpPr txBox="1"/>
          <p:nvPr/>
        </p:nvSpPr>
        <p:spPr>
          <a:xfrm>
            <a:off x="1819190" y="8042544"/>
            <a:ext cx="1797409" cy="24820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de-DE" sz="1013" dirty="0"/>
              <a:t>Kommen Sie </a:t>
            </a:r>
            <a:r>
              <a:rPr lang="de-DE" sz="1013" i="1" dirty="0">
                <a:highlight>
                  <a:srgbClr val="FFFF00"/>
                </a:highlight>
              </a:rPr>
              <a:t>um ____ Uhr</a:t>
            </a:r>
            <a:r>
              <a:rPr lang="de-DE" sz="1013" dirty="0"/>
              <a:t>. </a:t>
            </a:r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801A8E7E-9E74-CEEB-5EAB-DDF72CDCE1A8}"/>
              </a:ext>
            </a:extLst>
          </p:cNvPr>
          <p:cNvCxnSpPr>
            <a:cxnSpLocks/>
          </p:cNvCxnSpPr>
          <p:nvPr/>
        </p:nvCxnSpPr>
        <p:spPr>
          <a:xfrm flipH="1">
            <a:off x="1823476" y="6394004"/>
            <a:ext cx="503675" cy="577238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BB71CC88-1EE3-1949-D44A-C1BF5EA8AE28}"/>
              </a:ext>
            </a:extLst>
          </p:cNvPr>
          <p:cNvCxnSpPr>
            <a:cxnSpLocks/>
          </p:cNvCxnSpPr>
          <p:nvPr/>
        </p:nvCxnSpPr>
        <p:spPr>
          <a:xfrm>
            <a:off x="1767907" y="7510456"/>
            <a:ext cx="487155" cy="388348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>
            <a:extLst>
              <a:ext uri="{FF2B5EF4-FFF2-40B4-BE49-F238E27FC236}">
                <a16:creationId xmlns:a16="http://schemas.microsoft.com/office/drawing/2014/main" id="{1D9BC368-DB86-4D15-716B-A41002C62471}"/>
              </a:ext>
            </a:extLst>
          </p:cNvPr>
          <p:cNvSpPr txBox="1"/>
          <p:nvPr/>
        </p:nvSpPr>
        <p:spPr>
          <a:xfrm>
            <a:off x="855688" y="204502"/>
            <a:ext cx="6339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Einen Termin am Telefon ausmachen</a:t>
            </a:r>
            <a:endParaRPr lang="it-IT" sz="2400" b="1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739B196A-944D-A351-733E-30114A0952DF}"/>
              </a:ext>
            </a:extLst>
          </p:cNvPr>
          <p:cNvSpPr txBox="1"/>
          <p:nvPr/>
        </p:nvSpPr>
        <p:spPr>
          <a:xfrm rot="18677161">
            <a:off x="1385638" y="6337070"/>
            <a:ext cx="10550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00B050"/>
                </a:solidFill>
              </a:rPr>
              <a:t>TERMIN PASST</a:t>
            </a:r>
            <a:endParaRPr lang="it-IT" sz="1100" b="1" dirty="0">
              <a:solidFill>
                <a:srgbClr val="00B050"/>
              </a:solidFill>
            </a:endParaRPr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7C06B678-9161-8E36-D077-7AB9D3FDF1AB}"/>
              </a:ext>
            </a:extLst>
          </p:cNvPr>
          <p:cNvCxnSpPr>
            <a:cxnSpLocks/>
          </p:cNvCxnSpPr>
          <p:nvPr/>
        </p:nvCxnSpPr>
        <p:spPr>
          <a:xfrm>
            <a:off x="4114520" y="6451276"/>
            <a:ext cx="813820" cy="49932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F224CE3F-F3ED-DBED-1139-AE4E1D56AE73}"/>
              </a:ext>
            </a:extLst>
          </p:cNvPr>
          <p:cNvSpPr txBox="1"/>
          <p:nvPr/>
        </p:nvSpPr>
        <p:spPr>
          <a:xfrm rot="1833625">
            <a:off x="4016020" y="6419949"/>
            <a:ext cx="14577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>
                <a:solidFill>
                  <a:srgbClr val="FF0000"/>
                </a:solidFill>
              </a:rPr>
              <a:t>TERMIN PASST NICHT</a:t>
            </a:r>
            <a:endParaRPr lang="it-IT" sz="1100" b="1" dirty="0">
              <a:solidFill>
                <a:srgbClr val="FF0000"/>
              </a:solidFill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E84A4F2D-2F25-9BA8-8B63-A107714A2F87}"/>
              </a:ext>
            </a:extLst>
          </p:cNvPr>
          <p:cNvSpPr txBox="1"/>
          <p:nvPr/>
        </p:nvSpPr>
        <p:spPr>
          <a:xfrm>
            <a:off x="4233358" y="7095185"/>
            <a:ext cx="2372270" cy="57708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050" b="1" dirty="0">
                <a:solidFill>
                  <a:sysClr val="windowText" lastClr="000000"/>
                </a:solidFill>
              </a:rPr>
              <a:t>Nein, tut mir leid. Da</a:t>
            </a:r>
            <a:r>
              <a:rPr lang="de-DE" sz="1050" b="1" dirty="0">
                <a:solidFill>
                  <a:srgbClr val="FF0000"/>
                </a:solidFill>
              </a:rPr>
              <a:t> </a:t>
            </a:r>
            <a:r>
              <a:rPr lang="de-DE" sz="1050" b="1" i="1" dirty="0">
                <a:solidFill>
                  <a:sysClr val="windowText" lastClr="000000"/>
                </a:solidFill>
                <a:highlight>
                  <a:srgbClr val="FFFF00"/>
                </a:highlight>
              </a:rPr>
              <a:t>kann ich nicht / Da habe ich keine Zeit. / </a:t>
            </a:r>
          </a:p>
          <a:p>
            <a:r>
              <a:rPr lang="de-DE" sz="1050" b="1" i="1" dirty="0">
                <a:solidFill>
                  <a:sysClr val="windowText" lastClr="000000"/>
                </a:solidFill>
                <a:highlight>
                  <a:srgbClr val="FFFF00"/>
                </a:highlight>
              </a:rPr>
              <a:t>Da muss ich zum Deutschkurs.</a:t>
            </a:r>
          </a:p>
        </p:txBody>
      </p: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4B4F5FCF-A331-64A9-A8CD-74D79415E9A0}"/>
              </a:ext>
            </a:extLst>
          </p:cNvPr>
          <p:cNvCxnSpPr>
            <a:cxnSpLocks/>
          </p:cNvCxnSpPr>
          <p:nvPr/>
        </p:nvCxnSpPr>
        <p:spPr>
          <a:xfrm flipH="1">
            <a:off x="1275826" y="8375665"/>
            <a:ext cx="754246" cy="104885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feld 50">
            <a:extLst>
              <a:ext uri="{FF2B5EF4-FFF2-40B4-BE49-F238E27FC236}">
                <a16:creationId xmlns:a16="http://schemas.microsoft.com/office/drawing/2014/main" id="{2ED3633C-90F2-F0AB-9308-C4CF2780BE47}"/>
              </a:ext>
            </a:extLst>
          </p:cNvPr>
          <p:cNvSpPr txBox="1"/>
          <p:nvPr/>
        </p:nvSpPr>
        <p:spPr>
          <a:xfrm>
            <a:off x="2628718" y="10400286"/>
            <a:ext cx="1604609" cy="5539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de-DE" sz="1010" dirty="0"/>
              <a:t>Dann kommen Sie </a:t>
            </a:r>
          </a:p>
          <a:p>
            <a:pPr algn="r"/>
            <a:r>
              <a:rPr lang="it-IT" sz="1010" dirty="0" err="1"/>
              <a:t>Am</a:t>
            </a:r>
            <a:r>
              <a:rPr lang="it-IT" sz="1010" dirty="0"/>
              <a:t> _______ / </a:t>
            </a:r>
          </a:p>
          <a:p>
            <a:pPr algn="r"/>
            <a:r>
              <a:rPr lang="it-IT" sz="1010" dirty="0" err="1"/>
              <a:t>Um</a:t>
            </a:r>
            <a:r>
              <a:rPr lang="it-IT" sz="1010" dirty="0"/>
              <a:t> ________ </a:t>
            </a:r>
            <a:r>
              <a:rPr lang="it-IT" sz="1010" dirty="0" err="1"/>
              <a:t>Uhr</a:t>
            </a:r>
            <a:endParaRPr lang="it-IT" sz="1010" dirty="0"/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08578B23-737B-A689-8C4A-FB2C4CC61214}"/>
              </a:ext>
            </a:extLst>
          </p:cNvPr>
          <p:cNvSpPr txBox="1"/>
          <p:nvPr/>
        </p:nvSpPr>
        <p:spPr>
          <a:xfrm>
            <a:off x="1819190" y="11588919"/>
            <a:ext cx="1547550" cy="248209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013" dirty="0"/>
              <a:t>Auf Wiederhören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E4EB299-0259-3B72-1CA1-20E2451CB22F}"/>
              </a:ext>
            </a:extLst>
          </p:cNvPr>
          <p:cNvSpPr txBox="1"/>
          <p:nvPr/>
        </p:nvSpPr>
        <p:spPr>
          <a:xfrm>
            <a:off x="4940365" y="689383"/>
            <a:ext cx="1733103" cy="369332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Automechaniker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87CE029E-33AA-86C9-313B-2451D9953E75}"/>
              </a:ext>
            </a:extLst>
          </p:cNvPr>
          <p:cNvSpPr txBox="1"/>
          <p:nvPr/>
        </p:nvSpPr>
        <p:spPr>
          <a:xfrm>
            <a:off x="2466199" y="8425333"/>
            <a:ext cx="2295383" cy="40408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13" i="1" dirty="0"/>
              <a:t>Wann haben Sie denn Zeit? / </a:t>
            </a:r>
          </a:p>
          <a:p>
            <a:r>
              <a:rPr lang="de-DE" sz="1013" i="1" dirty="0"/>
              <a:t>Wann passt es denn bei Ihnen?</a:t>
            </a:r>
            <a:endParaRPr lang="it-IT" sz="1013" i="1" dirty="0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918DDBCF-F5CB-FF36-C841-57D4376FEDBC}"/>
              </a:ext>
            </a:extLst>
          </p:cNvPr>
          <p:cNvSpPr txBox="1"/>
          <p:nvPr/>
        </p:nvSpPr>
        <p:spPr>
          <a:xfrm>
            <a:off x="4737709" y="9325225"/>
            <a:ext cx="1363568" cy="5599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13" i="1" dirty="0">
                <a:highlight>
                  <a:srgbClr val="FFFF00"/>
                </a:highlight>
              </a:rPr>
              <a:t>Am Nachmittag / </a:t>
            </a:r>
          </a:p>
          <a:p>
            <a:r>
              <a:rPr lang="de-DE" sz="1013" i="1" dirty="0">
                <a:highlight>
                  <a:srgbClr val="FFFF00"/>
                </a:highlight>
              </a:rPr>
              <a:t>Am Mittwoch / </a:t>
            </a:r>
          </a:p>
          <a:p>
            <a:r>
              <a:rPr lang="de-DE" sz="1013" i="1" dirty="0">
                <a:highlight>
                  <a:srgbClr val="FFFF00"/>
                </a:highlight>
              </a:rPr>
              <a:t>Um _____ Uhr</a:t>
            </a:r>
            <a:endParaRPr lang="it-IT" sz="1013" i="1" dirty="0">
              <a:highlight>
                <a:srgbClr val="FFFF00"/>
              </a:highlight>
            </a:endParaRPr>
          </a:p>
        </p:txBody>
      </p: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86035701-787A-2A0C-E678-135761D16470}"/>
              </a:ext>
            </a:extLst>
          </p:cNvPr>
          <p:cNvCxnSpPr>
            <a:cxnSpLocks/>
          </p:cNvCxnSpPr>
          <p:nvPr/>
        </p:nvCxnSpPr>
        <p:spPr>
          <a:xfrm>
            <a:off x="4233327" y="8956918"/>
            <a:ext cx="447250" cy="36610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5152392E-8FE9-2448-FB04-BD9CB848E4B0}"/>
              </a:ext>
            </a:extLst>
          </p:cNvPr>
          <p:cNvCxnSpPr>
            <a:cxnSpLocks/>
          </p:cNvCxnSpPr>
          <p:nvPr/>
        </p:nvCxnSpPr>
        <p:spPr>
          <a:xfrm flipH="1">
            <a:off x="4386438" y="9977151"/>
            <a:ext cx="416204" cy="4038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>
            <a:extLst>
              <a:ext uri="{FF2B5EF4-FFF2-40B4-BE49-F238E27FC236}">
                <a16:creationId xmlns:a16="http://schemas.microsoft.com/office/drawing/2014/main" id="{91AF6BD3-63EF-8C1B-AF4E-A98A990E0DA2}"/>
              </a:ext>
            </a:extLst>
          </p:cNvPr>
          <p:cNvCxnSpPr>
            <a:cxnSpLocks/>
          </p:cNvCxnSpPr>
          <p:nvPr/>
        </p:nvCxnSpPr>
        <p:spPr>
          <a:xfrm flipH="1" flipV="1">
            <a:off x="1521477" y="10039901"/>
            <a:ext cx="914172" cy="562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Gerade Verbindung mit Pfeil 48">
            <a:extLst>
              <a:ext uri="{FF2B5EF4-FFF2-40B4-BE49-F238E27FC236}">
                <a16:creationId xmlns:a16="http://schemas.microsoft.com/office/drawing/2014/main" id="{72E94742-F7F2-17B5-DEE1-7157EAC9FBC2}"/>
              </a:ext>
            </a:extLst>
          </p:cNvPr>
          <p:cNvCxnSpPr>
            <a:cxnSpLocks/>
          </p:cNvCxnSpPr>
          <p:nvPr/>
        </p:nvCxnSpPr>
        <p:spPr>
          <a:xfrm>
            <a:off x="1154506" y="10099149"/>
            <a:ext cx="758680" cy="1434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Gerade Verbindung mit Pfeil 54">
            <a:extLst>
              <a:ext uri="{FF2B5EF4-FFF2-40B4-BE49-F238E27FC236}">
                <a16:creationId xmlns:a16="http://schemas.microsoft.com/office/drawing/2014/main" id="{774F7EAD-192F-4F24-F27E-0CBF92B424DC}"/>
              </a:ext>
            </a:extLst>
          </p:cNvPr>
          <p:cNvCxnSpPr/>
          <p:nvPr/>
        </p:nvCxnSpPr>
        <p:spPr>
          <a:xfrm>
            <a:off x="1916684" y="3311667"/>
            <a:ext cx="368110" cy="401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Gerade Verbindung mit Pfeil 56">
            <a:extLst>
              <a:ext uri="{FF2B5EF4-FFF2-40B4-BE49-F238E27FC236}">
                <a16:creationId xmlns:a16="http://schemas.microsoft.com/office/drawing/2014/main" id="{667A9977-27E5-3F2D-8B5A-E742828E7518}"/>
              </a:ext>
            </a:extLst>
          </p:cNvPr>
          <p:cNvCxnSpPr/>
          <p:nvPr/>
        </p:nvCxnSpPr>
        <p:spPr>
          <a:xfrm>
            <a:off x="1806241" y="1451284"/>
            <a:ext cx="368110" cy="401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Gerade Verbindung mit Pfeil 58">
            <a:extLst>
              <a:ext uri="{FF2B5EF4-FFF2-40B4-BE49-F238E27FC236}">
                <a16:creationId xmlns:a16="http://schemas.microsoft.com/office/drawing/2014/main" id="{7D952F62-5568-9350-17B4-69CF6FC2697C}"/>
              </a:ext>
            </a:extLst>
          </p:cNvPr>
          <p:cNvCxnSpPr>
            <a:cxnSpLocks/>
          </p:cNvCxnSpPr>
          <p:nvPr/>
        </p:nvCxnSpPr>
        <p:spPr>
          <a:xfrm flipH="1">
            <a:off x="2332480" y="2158187"/>
            <a:ext cx="462192" cy="454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Gerade Verbindung mit Pfeil 67">
            <a:extLst>
              <a:ext uri="{FF2B5EF4-FFF2-40B4-BE49-F238E27FC236}">
                <a16:creationId xmlns:a16="http://schemas.microsoft.com/office/drawing/2014/main" id="{D21E6958-7F33-3F32-4C2C-BD3B199B6F0D}"/>
              </a:ext>
            </a:extLst>
          </p:cNvPr>
          <p:cNvCxnSpPr>
            <a:cxnSpLocks/>
          </p:cNvCxnSpPr>
          <p:nvPr/>
        </p:nvCxnSpPr>
        <p:spPr>
          <a:xfrm flipH="1">
            <a:off x="4744891" y="7880148"/>
            <a:ext cx="455928" cy="49551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feld 2">
            <a:extLst>
              <a:ext uri="{FF2B5EF4-FFF2-40B4-BE49-F238E27FC236}">
                <a16:creationId xmlns:a16="http://schemas.microsoft.com/office/drawing/2014/main" id="{5C64C2CF-214A-7D0E-4302-BE3638C9101D}"/>
              </a:ext>
            </a:extLst>
          </p:cNvPr>
          <p:cNvSpPr txBox="1"/>
          <p:nvPr/>
        </p:nvSpPr>
        <p:spPr>
          <a:xfrm>
            <a:off x="2323804" y="3723715"/>
            <a:ext cx="2198918" cy="559961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13" i="1" dirty="0"/>
              <a:t>Wo ist das Problem? / </a:t>
            </a:r>
          </a:p>
          <a:p>
            <a:r>
              <a:rPr lang="de-DE" sz="1013" i="1" dirty="0"/>
              <a:t>Welches Problem hat das Auto? / </a:t>
            </a:r>
          </a:p>
          <a:p>
            <a:r>
              <a:rPr lang="de-DE" sz="1013" i="1" dirty="0"/>
              <a:t>Was müssen Sie denn machen?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1860CF8-B100-DB96-E7A2-20B9B5634E60}"/>
              </a:ext>
            </a:extLst>
          </p:cNvPr>
          <p:cNvSpPr txBox="1"/>
          <p:nvPr/>
        </p:nvSpPr>
        <p:spPr>
          <a:xfrm>
            <a:off x="131256" y="4713047"/>
            <a:ext cx="2198918" cy="248209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13" b="1" dirty="0"/>
              <a:t>________________, bitte.</a:t>
            </a:r>
            <a:endParaRPr lang="it-IT" sz="1013" dirty="0"/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1F471A4B-915D-BFBE-15FB-DB1C907B80BE}"/>
              </a:ext>
            </a:extLst>
          </p:cNvPr>
          <p:cNvCxnSpPr>
            <a:cxnSpLocks/>
          </p:cNvCxnSpPr>
          <p:nvPr/>
        </p:nvCxnSpPr>
        <p:spPr>
          <a:xfrm flipH="1">
            <a:off x="1891995" y="4298260"/>
            <a:ext cx="324681" cy="3380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25D7117F-82F4-CA84-12E8-0C6E96E42631}"/>
              </a:ext>
            </a:extLst>
          </p:cNvPr>
          <p:cNvCxnSpPr/>
          <p:nvPr/>
        </p:nvCxnSpPr>
        <p:spPr>
          <a:xfrm>
            <a:off x="1933647" y="5075959"/>
            <a:ext cx="368110" cy="401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Grafik 15" descr="Receiver Silhouette">
            <a:extLst>
              <a:ext uri="{FF2B5EF4-FFF2-40B4-BE49-F238E27FC236}">
                <a16:creationId xmlns:a16="http://schemas.microsoft.com/office/drawing/2014/main" id="{FD281120-96DA-32D7-D8B2-45A2B40E24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4654" y="122623"/>
            <a:ext cx="914400" cy="914400"/>
          </a:xfrm>
          <a:prstGeom prst="rect">
            <a:avLst/>
          </a:prstGeom>
        </p:spPr>
      </p:pic>
      <p:pic>
        <p:nvPicPr>
          <p:cNvPr id="18" name="Grafik 17" descr="Automechaniker Silhouette">
            <a:extLst>
              <a:ext uri="{FF2B5EF4-FFF2-40B4-BE49-F238E27FC236}">
                <a16:creationId xmlns:a16="http://schemas.microsoft.com/office/drawing/2014/main" id="{731E3FC4-77B2-1451-9340-EAD5F69581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0731" y="3367969"/>
            <a:ext cx="689780" cy="689780"/>
          </a:xfrm>
          <a:prstGeom prst="rect">
            <a:avLst/>
          </a:prstGeom>
        </p:spPr>
      </p:pic>
      <p:pic>
        <p:nvPicPr>
          <p:cNvPr id="21" name="Grafik 20" descr="Automechaniker Silhouette">
            <a:extLst>
              <a:ext uri="{FF2B5EF4-FFF2-40B4-BE49-F238E27FC236}">
                <a16:creationId xmlns:a16="http://schemas.microsoft.com/office/drawing/2014/main" id="{F9085467-1504-6A32-EAA4-06190331EB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39025" y="1194437"/>
            <a:ext cx="603665" cy="603665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3CC73094-ED45-99ED-1DA2-BE29917085ED}"/>
              </a:ext>
            </a:extLst>
          </p:cNvPr>
          <p:cNvSpPr txBox="1"/>
          <p:nvPr/>
        </p:nvSpPr>
        <p:spPr>
          <a:xfrm>
            <a:off x="2629844" y="4381505"/>
            <a:ext cx="2051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>
                <a:solidFill>
                  <a:schemeClr val="accent6">
                    <a:lumMod val="50000"/>
                  </a:schemeClr>
                </a:solidFill>
              </a:rPr>
              <a:t>Muss nur Kontrolle machen /</a:t>
            </a:r>
          </a:p>
          <a:p>
            <a:r>
              <a:rPr lang="de-DE" sz="1200" b="1" dirty="0">
                <a:solidFill>
                  <a:schemeClr val="accent6">
                    <a:lumMod val="50000"/>
                  </a:schemeClr>
                </a:solidFill>
              </a:rPr>
              <a:t>Muss TÜV machen /</a:t>
            </a:r>
          </a:p>
          <a:p>
            <a:r>
              <a:rPr lang="de-DE" sz="1200" b="1" dirty="0">
                <a:solidFill>
                  <a:schemeClr val="accent6">
                    <a:lumMod val="50000"/>
                  </a:schemeClr>
                </a:solidFill>
              </a:rPr>
              <a:t>… ist kaputt</a:t>
            </a:r>
            <a:endParaRPr lang="it-IT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523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498</Words>
  <Application>Microsoft Office PowerPoint</Application>
  <PresentationFormat>Breitbild</PresentationFormat>
  <Paragraphs>107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Valeria Sanna</dc:creator>
  <cp:lastModifiedBy>Valeria Sanna</cp:lastModifiedBy>
  <cp:revision>6</cp:revision>
  <dcterms:created xsi:type="dcterms:W3CDTF">2023-07-01T11:30:35Z</dcterms:created>
  <dcterms:modified xsi:type="dcterms:W3CDTF">2023-11-02T12:42:53Z</dcterms:modified>
</cp:coreProperties>
</file>